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sldIdLst>
    <p:sldId id="256" r:id="rId2"/>
    <p:sldId id="261" r:id="rId3"/>
    <p:sldId id="257" r:id="rId4"/>
    <p:sldId id="284" r:id="rId5"/>
    <p:sldId id="293" r:id="rId6"/>
    <p:sldId id="285" r:id="rId7"/>
    <p:sldId id="269" r:id="rId8"/>
    <p:sldId id="289" r:id="rId9"/>
    <p:sldId id="290" r:id="rId10"/>
    <p:sldId id="291" r:id="rId11"/>
    <p:sldId id="292" r:id="rId12"/>
    <p:sldId id="287" r:id="rId13"/>
    <p:sldId id="294" r:id="rId14"/>
    <p:sldId id="295" r:id="rId15"/>
    <p:sldId id="296" r:id="rId16"/>
    <p:sldId id="286" r:id="rId17"/>
    <p:sldId id="304" r:id="rId18"/>
    <p:sldId id="305" r:id="rId19"/>
    <p:sldId id="306" r:id="rId20"/>
    <p:sldId id="307" r:id="rId21"/>
    <p:sldId id="288" r:id="rId22"/>
    <p:sldId id="297" r:id="rId23"/>
    <p:sldId id="298" r:id="rId24"/>
    <p:sldId id="299" r:id="rId25"/>
    <p:sldId id="300" r:id="rId26"/>
    <p:sldId id="301" r:id="rId27"/>
    <p:sldId id="302" r:id="rId28"/>
    <p:sldId id="30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E40789-3689-46B2-B10E-BC461F7A7C2F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09A09D-5E91-4085-9A63-F16C11606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63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F55DF-48CC-48A1-9694-93ADEEA29DA5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8950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F55DF-48CC-48A1-9694-93ADEEA29DA5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71694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F55DF-48CC-48A1-9694-93ADEEA29DA5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27928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F55DF-48CC-48A1-9694-93ADEEA29DA5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9568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F55DF-48CC-48A1-9694-93ADEEA29DA5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88570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 cyt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wda lub fał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06D39E1-5531-4926-ACE1-4D2C67112A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Bazy Danych i big data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28EC57B0-8131-4342-A782-4A5CB7EE9C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l-PL" sz="2800" dirty="0">
                <a:solidFill>
                  <a:schemeClr val="tx1"/>
                </a:solidFill>
              </a:rPr>
              <a:t>Modele bazy danych </a:t>
            </a:r>
            <a:r>
              <a:rPr lang="pl-PL" sz="2800" dirty="0" err="1">
                <a:solidFill>
                  <a:schemeClr val="tx1"/>
                </a:solidFill>
              </a:rPr>
              <a:t>NoSQL</a:t>
            </a:r>
            <a:endParaRPr lang="pl-PL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000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CA0FC8C-04C8-421F-8332-3537A05FE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621366"/>
            <a:ext cx="8534400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>
                <a:solidFill>
                  <a:schemeClr val="tx1"/>
                </a:solidFill>
              </a:rPr>
              <a:t>„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40424294-413A-4F66-8182-430C392244A4}"/>
              </a:ext>
            </a:extLst>
          </p:cNvPr>
          <p:cNvSpPr txBox="1">
            <a:spLocks/>
          </p:cNvSpPr>
          <p:nvPr/>
        </p:nvSpPr>
        <p:spPr>
          <a:xfrm>
            <a:off x="2485505" y="3251660"/>
            <a:ext cx="9172492" cy="4892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Modele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danych</a:t>
            </a:r>
            <a:r>
              <a:rPr lang="en-US" dirty="0">
                <a:solidFill>
                  <a:schemeClr val="tx1"/>
                </a:solidFill>
              </a:rPr>
              <a:t> w </a:t>
            </a:r>
            <a:r>
              <a:rPr lang="en-US" dirty="0" err="1">
                <a:solidFill>
                  <a:schemeClr val="tx1"/>
                </a:solidFill>
              </a:rPr>
              <a:t>bazach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danych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dokumentów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F9088F-6E7F-4C2B-8DEF-DBB36E4B5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941" y="789554"/>
            <a:ext cx="5644735" cy="1830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0CEEB9-AFEE-4853-B002-860490BA1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19" y="789554"/>
            <a:ext cx="5928681" cy="38837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97E4FB-9F46-49F7-BF86-6AA2ABEC7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941" y="2842953"/>
            <a:ext cx="5699352" cy="183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21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40424294-413A-4F66-8182-430C392244A4}"/>
              </a:ext>
            </a:extLst>
          </p:cNvPr>
          <p:cNvSpPr txBox="1">
            <a:spLocks/>
          </p:cNvSpPr>
          <p:nvPr/>
        </p:nvSpPr>
        <p:spPr>
          <a:xfrm>
            <a:off x="2461419" y="3527212"/>
            <a:ext cx="6288260" cy="4892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Zapytanie</a:t>
            </a:r>
            <a:r>
              <a:rPr lang="en-US" dirty="0">
                <a:solidFill>
                  <a:schemeClr val="tx1"/>
                </a:solidFill>
              </a:rPr>
              <a:t> w MongoDB versus SQL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46A4FF-DBA6-4FEF-AF79-E582014A1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99" y="343899"/>
            <a:ext cx="8089868" cy="497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11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B109093-59E6-4A9E-B17A-6A6F8398F1ED}"/>
              </a:ext>
            </a:extLst>
          </p:cNvPr>
          <p:cNvSpPr/>
          <p:nvPr/>
        </p:nvSpPr>
        <p:spPr>
          <a:xfrm>
            <a:off x="577473" y="2951680"/>
            <a:ext cx="4105937" cy="1122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42B145A-8957-4D18-9681-4EC99E56D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754" y="628617"/>
            <a:ext cx="6368858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MODEL GRAFOWY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BA63F47-28DD-4975-9662-635666F4F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845" y="3843868"/>
            <a:ext cx="5233180" cy="15647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100" dirty="0">
                <a:solidFill>
                  <a:schemeClr val="tx1"/>
                </a:solidFill>
              </a:rPr>
              <a:t>Neo4j, </a:t>
            </a:r>
            <a:r>
              <a:rPr lang="en-US" sz="2100" dirty="0" err="1">
                <a:solidFill>
                  <a:schemeClr val="tx1"/>
                </a:solidFill>
              </a:rPr>
              <a:t>FlockDB</a:t>
            </a:r>
            <a:endParaRPr lang="en-US" sz="21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2DA21-8355-4878-91BA-A2685C31B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50" y="2899871"/>
            <a:ext cx="3266304" cy="122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78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40424294-413A-4F66-8182-430C392244A4}"/>
              </a:ext>
            </a:extLst>
          </p:cNvPr>
          <p:cNvSpPr txBox="1">
            <a:spLocks/>
          </p:cNvSpPr>
          <p:nvPr/>
        </p:nvSpPr>
        <p:spPr>
          <a:xfrm>
            <a:off x="469463" y="5370947"/>
            <a:ext cx="6003637" cy="942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>
                <a:solidFill>
                  <a:schemeClr val="tx1"/>
                </a:solidFill>
              </a:rPr>
              <a:t>Prosty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graf</a:t>
            </a:r>
            <a:r>
              <a:rPr lang="en-US" dirty="0">
                <a:solidFill>
                  <a:schemeClr val="tx1"/>
                </a:solidFill>
              </a:rPr>
              <a:t> z </a:t>
            </a:r>
            <a:r>
              <a:rPr lang="en-US" dirty="0" err="1">
                <a:solidFill>
                  <a:schemeClr val="tx1"/>
                </a:solidFill>
              </a:rPr>
              <a:t>czterema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wierzchołkami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węzłami</a:t>
            </a:r>
            <a:r>
              <a:rPr lang="en-US" dirty="0">
                <a:solidFill>
                  <a:schemeClr val="tx1"/>
                </a:solidFill>
              </a:rPr>
              <a:t>) 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trzema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krawiędziami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relacjami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0CAC68-A8BE-4150-A732-8BD38514A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432" y="742950"/>
            <a:ext cx="4457700" cy="4457700"/>
          </a:xfrm>
          <a:prstGeom prst="rect">
            <a:avLst/>
          </a:prstGeom>
        </p:spPr>
      </p:pic>
      <p:sp>
        <p:nvSpPr>
          <p:cNvPr id="9" name="Symbol zastępczy zawartości 2">
            <a:extLst>
              <a:ext uri="{FF2B5EF4-FFF2-40B4-BE49-F238E27FC236}">
                <a16:creationId xmlns:a16="http://schemas.microsoft.com/office/drawing/2014/main" id="{6508DDF4-983D-49D0-83EE-F70717C29E2D}"/>
              </a:ext>
            </a:extLst>
          </p:cNvPr>
          <p:cNvSpPr txBox="1">
            <a:spLocks/>
          </p:cNvSpPr>
          <p:nvPr/>
        </p:nvSpPr>
        <p:spPr>
          <a:xfrm>
            <a:off x="6096000" y="5370947"/>
            <a:ext cx="6003637" cy="942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>
                <a:solidFill>
                  <a:schemeClr val="tx1"/>
                </a:solidFill>
              </a:rPr>
              <a:t>Schemat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relacyjny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6FACC4-FD2D-434D-BA6F-0CC9C7A92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921" y="742950"/>
            <a:ext cx="3343793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073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40424294-413A-4F66-8182-430C392244A4}"/>
              </a:ext>
            </a:extLst>
          </p:cNvPr>
          <p:cNvSpPr txBox="1">
            <a:spLocks/>
          </p:cNvSpPr>
          <p:nvPr/>
        </p:nvSpPr>
        <p:spPr>
          <a:xfrm>
            <a:off x="385412" y="3196359"/>
            <a:ext cx="4260479" cy="2070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NEO4J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tx1"/>
                </a:solidFill>
              </a:rPr>
              <a:t>język</a:t>
            </a:r>
            <a:r>
              <a:rPr lang="en-US" dirty="0">
                <a:solidFill>
                  <a:schemeClr val="tx1"/>
                </a:solidFill>
              </a:rPr>
              <a:t> CYPHER (SQL-like, </a:t>
            </a:r>
            <a:r>
              <a:rPr lang="en-US" dirty="0" err="1">
                <a:solidFill>
                  <a:schemeClr val="tx1"/>
                </a:solidFill>
              </a:rPr>
              <a:t>nie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proceduralny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0A5CF8-7405-4B02-B80F-BF091F295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929" y="2339608"/>
            <a:ext cx="5652481" cy="3334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9288A6-A66B-4042-96D3-57E5A396B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25" y="274320"/>
            <a:ext cx="5652481" cy="24186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A30414-2355-4DC7-9242-F0E5EDB87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929" y="284135"/>
            <a:ext cx="5671070" cy="175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67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40424294-413A-4F66-8182-430C392244A4}"/>
              </a:ext>
            </a:extLst>
          </p:cNvPr>
          <p:cNvSpPr txBox="1">
            <a:spLocks/>
          </p:cNvSpPr>
          <p:nvPr/>
        </p:nvSpPr>
        <p:spPr>
          <a:xfrm>
            <a:off x="375599" y="4378613"/>
            <a:ext cx="4260479" cy="2070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tx1"/>
                </a:solidFill>
              </a:rPr>
              <a:t>język</a:t>
            </a:r>
            <a:r>
              <a:rPr lang="en-US" dirty="0">
                <a:solidFill>
                  <a:schemeClr val="tx1"/>
                </a:solidFill>
              </a:rPr>
              <a:t> GREMLIN (</a:t>
            </a:r>
            <a:r>
              <a:rPr lang="en-US" dirty="0" err="1">
                <a:solidFill>
                  <a:schemeClr val="tx1"/>
                </a:solidFill>
              </a:rPr>
              <a:t>proceduralny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uniwersalny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język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dla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grafowych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baz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danych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01A672-D44F-416C-B248-3C6EFBD07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83" y="87601"/>
            <a:ext cx="3057525" cy="3967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5EEEBA-81A6-4950-941F-888AD478C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448" y="87601"/>
            <a:ext cx="4762500" cy="3124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1EED25-E75E-4DB0-AD20-563C4E642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448" y="3536068"/>
            <a:ext cx="3743325" cy="1390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63219E-714E-4133-8879-983164B7E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4448" y="5266428"/>
            <a:ext cx="51435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93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CED27F0-5DAA-4AD5-8594-59BF56DBAB05}"/>
              </a:ext>
            </a:extLst>
          </p:cNvPr>
          <p:cNvSpPr/>
          <p:nvPr/>
        </p:nvSpPr>
        <p:spPr>
          <a:xfrm>
            <a:off x="601949" y="2228076"/>
            <a:ext cx="4118254" cy="18760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109093-59E6-4A9E-B17A-6A6F8398F1ED}"/>
              </a:ext>
            </a:extLst>
          </p:cNvPr>
          <p:cNvSpPr/>
          <p:nvPr/>
        </p:nvSpPr>
        <p:spPr>
          <a:xfrm>
            <a:off x="614266" y="765432"/>
            <a:ext cx="4105937" cy="1122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42B145A-8957-4D18-9681-4EC99E56D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754" y="628617"/>
            <a:ext cx="6368858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MODEL KOLUMNOWY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BA63F47-28DD-4975-9662-635666F4F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845" y="3843868"/>
            <a:ext cx="5233180" cy="15647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100" dirty="0" err="1">
                <a:solidFill>
                  <a:schemeClr val="tx1"/>
                </a:solidFill>
              </a:rPr>
              <a:t>BigTable</a:t>
            </a:r>
            <a:r>
              <a:rPr lang="en-US" sz="2100" dirty="0">
                <a:solidFill>
                  <a:schemeClr val="tx1"/>
                </a:solidFill>
              </a:rPr>
              <a:t>, HBase, Cassandra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4BE63E-DAB7-47F8-8A12-0F8A67A71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13" y="933361"/>
            <a:ext cx="3079941" cy="7863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319C92-3B3D-498B-B15B-3083EA5F9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224" y="2300099"/>
            <a:ext cx="2303451" cy="1543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35A466-C7D0-4F76-923D-2D55F4BA3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682" y="4438650"/>
            <a:ext cx="4179521" cy="184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23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40424294-413A-4F66-8182-430C392244A4}"/>
              </a:ext>
            </a:extLst>
          </p:cNvPr>
          <p:cNvSpPr txBox="1">
            <a:spLocks/>
          </p:cNvSpPr>
          <p:nvPr/>
        </p:nvSpPr>
        <p:spPr>
          <a:xfrm>
            <a:off x="2473427" y="5818602"/>
            <a:ext cx="6288260" cy="947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>
                <a:solidFill>
                  <a:schemeClr val="tx1"/>
                </a:solidFill>
              </a:rPr>
              <a:t>Schemat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gwiazdy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AA355B-1751-495A-9BB8-CEDA87DBE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330" y="234489"/>
            <a:ext cx="521017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43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40424294-413A-4F66-8182-430C392244A4}"/>
              </a:ext>
            </a:extLst>
          </p:cNvPr>
          <p:cNvSpPr txBox="1">
            <a:spLocks/>
          </p:cNvSpPr>
          <p:nvPr/>
        </p:nvSpPr>
        <p:spPr>
          <a:xfrm>
            <a:off x="2473427" y="5818602"/>
            <a:ext cx="6288260" cy="947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Model </a:t>
            </a:r>
            <a:r>
              <a:rPr lang="en-US" dirty="0" err="1">
                <a:solidFill>
                  <a:schemeClr val="tx1"/>
                </a:solidFill>
              </a:rPr>
              <a:t>wierszowy</a:t>
            </a:r>
            <a:r>
              <a:rPr lang="en-US" dirty="0">
                <a:solidFill>
                  <a:schemeClr val="tx1"/>
                </a:solidFill>
              </a:rPr>
              <a:t> vs model </a:t>
            </a:r>
            <a:r>
              <a:rPr lang="en-US" dirty="0" err="1">
                <a:solidFill>
                  <a:schemeClr val="tx1"/>
                </a:solidFill>
              </a:rPr>
              <a:t>kolumnowy</a:t>
            </a:r>
            <a:r>
              <a:rPr lang="en-US" dirty="0">
                <a:solidFill>
                  <a:schemeClr val="tx1"/>
                </a:solidFill>
              </a:rPr>
              <a:t> - </a:t>
            </a:r>
            <a:r>
              <a:rPr lang="en-US" dirty="0" err="1">
                <a:solidFill>
                  <a:schemeClr val="tx1"/>
                </a:solidFill>
              </a:rPr>
              <a:t>przechowywanie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424672-2C50-48D2-A266-BBFCF92E5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0" y="189327"/>
            <a:ext cx="728662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14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40424294-413A-4F66-8182-430C392244A4}"/>
              </a:ext>
            </a:extLst>
          </p:cNvPr>
          <p:cNvSpPr txBox="1">
            <a:spLocks/>
          </p:cNvSpPr>
          <p:nvPr/>
        </p:nvSpPr>
        <p:spPr>
          <a:xfrm>
            <a:off x="2473427" y="5818602"/>
            <a:ext cx="6288260" cy="947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Model </a:t>
            </a:r>
            <a:r>
              <a:rPr lang="en-US" dirty="0" err="1">
                <a:solidFill>
                  <a:schemeClr val="tx1"/>
                </a:solidFill>
              </a:rPr>
              <a:t>wierszowy</a:t>
            </a:r>
            <a:r>
              <a:rPr lang="en-US" dirty="0">
                <a:solidFill>
                  <a:schemeClr val="tx1"/>
                </a:solidFill>
              </a:rPr>
              <a:t> vs model </a:t>
            </a:r>
            <a:r>
              <a:rPr lang="en-US" dirty="0" err="1">
                <a:solidFill>
                  <a:schemeClr val="tx1"/>
                </a:solidFill>
              </a:rPr>
              <a:t>kolumnowy</a:t>
            </a:r>
            <a:r>
              <a:rPr lang="en-US" dirty="0">
                <a:solidFill>
                  <a:schemeClr val="tx1"/>
                </a:solidFill>
              </a:rPr>
              <a:t> - </a:t>
            </a:r>
            <a:r>
              <a:rPr lang="en-US" dirty="0" err="1">
                <a:solidFill>
                  <a:schemeClr val="tx1"/>
                </a:solidFill>
              </a:rPr>
              <a:t>agregacja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3A0D7-4E9F-484E-A59A-4B2A8115E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230" y="258619"/>
            <a:ext cx="5342025" cy="548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78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90FE681-1E05-478A-89DC-5F7AB37CF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34DCCE3-D9C9-41F9-BE4C-1D7CDAD28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3747111" cy="4892040"/>
          </a:xfrm>
        </p:spPr>
        <p:txBody>
          <a:bodyPr>
            <a:normAutofit/>
          </a:bodyPr>
          <a:lstStyle/>
          <a:p>
            <a:pPr algn="r"/>
            <a:r>
              <a:rPr lang="pl-PL" sz="3600"/>
              <a:t>Słowniczek Pojęć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2F21DC-5F0E-42CF-B89C-C1E25E175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783" y="1532373"/>
            <a:ext cx="0" cy="3198892"/>
          </a:xfrm>
          <a:prstGeom prst="line">
            <a:avLst/>
          </a:prstGeom>
          <a:ln w="1905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ymbol zastępczy zawartości 2">
            <a:extLst>
              <a:ext uri="{FF2B5EF4-FFF2-40B4-BE49-F238E27FC236}">
                <a16:creationId xmlns:a16="http://schemas.microsoft.com/office/drawing/2014/main" id="{6240D52B-D022-49EA-BEF0-1295B9530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962" y="685799"/>
            <a:ext cx="6288260" cy="48920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pl-PL" sz="19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pl-PL" sz="1900" dirty="0">
                <a:solidFill>
                  <a:schemeClr val="tx1"/>
                </a:solidFill>
              </a:rPr>
              <a:t>Model bazy danych – zbiór zasad opisujących logiczną strukturę danych sposób ich przetwarzania przechowywania i organizowania.</a:t>
            </a:r>
          </a:p>
          <a:p>
            <a:pPr>
              <a:lnSpc>
                <a:spcPct val="90000"/>
              </a:lnSpc>
            </a:pPr>
            <a:r>
              <a:rPr lang="pl-PL" sz="1900" dirty="0">
                <a:solidFill>
                  <a:schemeClr val="tx1"/>
                </a:solidFill>
              </a:rPr>
              <a:t>Normalizacja bazy danych – proces organizowania danych w bazie danych.</a:t>
            </a:r>
          </a:p>
          <a:p>
            <a:pPr>
              <a:lnSpc>
                <a:spcPct val="90000"/>
              </a:lnSpc>
            </a:pPr>
            <a:endParaRPr lang="pl-PL" sz="1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85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40424294-413A-4F66-8182-430C392244A4}"/>
              </a:ext>
            </a:extLst>
          </p:cNvPr>
          <p:cNvSpPr txBox="1">
            <a:spLocks/>
          </p:cNvSpPr>
          <p:nvPr/>
        </p:nvSpPr>
        <p:spPr>
          <a:xfrm>
            <a:off x="2473427" y="5818602"/>
            <a:ext cx="6288260" cy="947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Model </a:t>
            </a:r>
            <a:r>
              <a:rPr lang="en-US" dirty="0" err="1">
                <a:solidFill>
                  <a:schemeClr val="tx1"/>
                </a:solidFill>
              </a:rPr>
              <a:t>wierszowy</a:t>
            </a:r>
            <a:r>
              <a:rPr lang="en-US" dirty="0">
                <a:solidFill>
                  <a:schemeClr val="tx1"/>
                </a:solidFill>
              </a:rPr>
              <a:t> vs model </a:t>
            </a:r>
            <a:r>
              <a:rPr lang="en-US" dirty="0" err="1">
                <a:solidFill>
                  <a:schemeClr val="tx1"/>
                </a:solidFill>
              </a:rPr>
              <a:t>kolumnowy</a:t>
            </a:r>
            <a:r>
              <a:rPr lang="en-US" dirty="0">
                <a:solidFill>
                  <a:schemeClr val="tx1"/>
                </a:solidFill>
              </a:rPr>
              <a:t> - </a:t>
            </a:r>
            <a:r>
              <a:rPr lang="en-US" dirty="0" err="1">
                <a:solidFill>
                  <a:schemeClr val="tx1"/>
                </a:solidFill>
              </a:rPr>
              <a:t>zapis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914913-8D48-4A7A-AA5D-CAC78F002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975" y="216339"/>
            <a:ext cx="5357164" cy="560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82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5CEEA70-E7A2-4E73-9AC4-2BEF1B5D558F}"/>
              </a:ext>
            </a:extLst>
          </p:cNvPr>
          <p:cNvSpPr/>
          <p:nvPr/>
        </p:nvSpPr>
        <p:spPr>
          <a:xfrm>
            <a:off x="505431" y="2306773"/>
            <a:ext cx="4105937" cy="1122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109093-59E6-4A9E-B17A-6A6F8398F1ED}"/>
              </a:ext>
            </a:extLst>
          </p:cNvPr>
          <p:cNvSpPr/>
          <p:nvPr/>
        </p:nvSpPr>
        <p:spPr>
          <a:xfrm>
            <a:off x="569161" y="790371"/>
            <a:ext cx="4105937" cy="1122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42B145A-8957-4D18-9681-4EC99E56D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754" y="628617"/>
            <a:ext cx="6368858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PAMIĘCIOWE BAZY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BA63F47-28DD-4975-9662-635666F4F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845" y="3843868"/>
            <a:ext cx="5233180" cy="15647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100" dirty="0">
                <a:solidFill>
                  <a:schemeClr val="tx1"/>
                </a:solidFill>
              </a:rPr>
              <a:t>Redis, </a:t>
            </a:r>
            <a:r>
              <a:rPr lang="en-US" sz="2100" dirty="0" err="1">
                <a:solidFill>
                  <a:schemeClr val="tx1"/>
                </a:solidFill>
              </a:rPr>
              <a:t>TimesTen</a:t>
            </a:r>
            <a:r>
              <a:rPr lang="en-US" sz="2100" dirty="0">
                <a:solidFill>
                  <a:schemeClr val="tx1"/>
                </a:solidFill>
              </a:rPr>
              <a:t>, SAP HANA, </a:t>
            </a:r>
            <a:r>
              <a:rPr lang="en-US" sz="2100" dirty="0" err="1">
                <a:solidFill>
                  <a:schemeClr val="tx1"/>
                </a:solidFill>
              </a:rPr>
              <a:t>VoltDB</a:t>
            </a:r>
            <a:endParaRPr lang="en-US" sz="21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536EF-F037-4F87-BBB8-CC5BE9421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778" y="2409822"/>
            <a:ext cx="2827557" cy="944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5D7A12-3590-45CC-9B5F-D6A29F63C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542" y="685244"/>
            <a:ext cx="2942793" cy="133247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A792B7-24D9-4006-862D-DF2EBBDA920D}"/>
              </a:ext>
            </a:extLst>
          </p:cNvPr>
          <p:cNvSpPr/>
          <p:nvPr/>
        </p:nvSpPr>
        <p:spPr>
          <a:xfrm>
            <a:off x="505430" y="3851922"/>
            <a:ext cx="4105937" cy="1122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734804-B08D-4033-9585-9DCC355B7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264" y="3928300"/>
            <a:ext cx="3112268" cy="103742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21960ED-8380-4FA5-84C2-44217AD3D2E7}"/>
              </a:ext>
            </a:extLst>
          </p:cNvPr>
          <p:cNvSpPr/>
          <p:nvPr/>
        </p:nvSpPr>
        <p:spPr>
          <a:xfrm>
            <a:off x="497118" y="5397071"/>
            <a:ext cx="4105937" cy="1122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2EE0D3-888B-4FFF-BEC4-D094F509B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791" y="5573875"/>
            <a:ext cx="3635532" cy="78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72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ymbol zastępczy zawartości 2">
            <a:extLst>
              <a:ext uri="{FF2B5EF4-FFF2-40B4-BE49-F238E27FC236}">
                <a16:creationId xmlns:a16="http://schemas.microsoft.com/office/drawing/2014/main" id="{6508DDF4-983D-49D0-83EE-F70717C29E2D}"/>
              </a:ext>
            </a:extLst>
          </p:cNvPr>
          <p:cNvSpPr txBox="1">
            <a:spLocks/>
          </p:cNvSpPr>
          <p:nvPr/>
        </p:nvSpPr>
        <p:spPr>
          <a:xfrm>
            <a:off x="4726625" y="3555870"/>
            <a:ext cx="6003637" cy="942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>
                <a:solidFill>
                  <a:schemeClr val="tx1"/>
                </a:solidFill>
              </a:rPr>
              <a:t>Ekonomia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dysku</a:t>
            </a:r>
            <a:r>
              <a:rPr lang="en-US" dirty="0">
                <a:solidFill>
                  <a:schemeClr val="tx1"/>
                </a:solidFill>
              </a:rPr>
              <a:t> SDD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2C8A8-3981-46FC-98B0-814163B5A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475" y="4497978"/>
            <a:ext cx="2445772" cy="1698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2E75D8-2CE1-47DA-B412-8C71B6C1A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636" y="267452"/>
            <a:ext cx="4102203" cy="31707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02ECBC-2B3C-4E78-9BEF-C2C5A2F31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903" y="3857830"/>
            <a:ext cx="4097936" cy="2244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F1AAF0-18DB-43E0-9B2F-E7D78C7A5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5236" y="267452"/>
            <a:ext cx="4215493" cy="317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49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40424294-413A-4F66-8182-430C392244A4}"/>
              </a:ext>
            </a:extLst>
          </p:cNvPr>
          <p:cNvSpPr txBox="1">
            <a:spLocks/>
          </p:cNvSpPr>
          <p:nvPr/>
        </p:nvSpPr>
        <p:spPr>
          <a:xfrm>
            <a:off x="2445718" y="5695141"/>
            <a:ext cx="6288260" cy="947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>
                <a:solidFill>
                  <a:schemeClr val="tx1"/>
                </a:solidFill>
              </a:rPr>
              <a:t>Architektura</a:t>
            </a:r>
            <a:r>
              <a:rPr lang="en-US" dirty="0">
                <a:solidFill>
                  <a:schemeClr val="tx1"/>
                </a:solidFill>
              </a:rPr>
              <a:t> Oracle </a:t>
            </a:r>
            <a:r>
              <a:rPr lang="en-US" dirty="0" err="1">
                <a:solidFill>
                  <a:schemeClr val="tx1"/>
                </a:solidFill>
              </a:rPr>
              <a:t>TimesTen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5B044A-E863-4752-824E-284572EB1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892" y="327487"/>
            <a:ext cx="84582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0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40424294-413A-4F66-8182-430C392244A4}"/>
              </a:ext>
            </a:extLst>
          </p:cNvPr>
          <p:cNvSpPr txBox="1">
            <a:spLocks/>
          </p:cNvSpPr>
          <p:nvPr/>
        </p:nvSpPr>
        <p:spPr>
          <a:xfrm>
            <a:off x="2445718" y="5695141"/>
            <a:ext cx="6288260" cy="947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>
                <a:solidFill>
                  <a:schemeClr val="tx1"/>
                </a:solidFill>
              </a:rPr>
              <a:t>Architektura</a:t>
            </a:r>
            <a:r>
              <a:rPr lang="en-US" dirty="0">
                <a:solidFill>
                  <a:schemeClr val="tx1"/>
                </a:solidFill>
              </a:rPr>
              <a:t> Redis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8BCC0F-0E5B-4327-8D4E-3CCBC08E8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692" y="215825"/>
            <a:ext cx="48006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256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40424294-413A-4F66-8182-430C392244A4}"/>
              </a:ext>
            </a:extLst>
          </p:cNvPr>
          <p:cNvSpPr txBox="1">
            <a:spLocks/>
          </p:cNvSpPr>
          <p:nvPr/>
        </p:nvSpPr>
        <p:spPr>
          <a:xfrm>
            <a:off x="2473427" y="5818602"/>
            <a:ext cx="6288260" cy="947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>
                <a:solidFill>
                  <a:schemeClr val="tx1"/>
                </a:solidFill>
              </a:rPr>
              <a:t>Architektura</a:t>
            </a:r>
            <a:r>
              <a:rPr lang="en-US" dirty="0">
                <a:solidFill>
                  <a:schemeClr val="tx1"/>
                </a:solidFill>
              </a:rPr>
              <a:t> SAP Hana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5B4130-C50A-49BE-9C62-618ACC9F4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681" y="92364"/>
            <a:ext cx="5280119" cy="589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289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40424294-413A-4F66-8182-430C392244A4}"/>
              </a:ext>
            </a:extLst>
          </p:cNvPr>
          <p:cNvSpPr txBox="1">
            <a:spLocks/>
          </p:cNvSpPr>
          <p:nvPr/>
        </p:nvSpPr>
        <p:spPr>
          <a:xfrm>
            <a:off x="2473427" y="5818602"/>
            <a:ext cx="6288260" cy="947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>
                <a:solidFill>
                  <a:schemeClr val="tx1"/>
                </a:solidFill>
              </a:rPr>
              <a:t>Architektura</a:t>
            </a:r>
            <a:r>
              <a:rPr lang="en-US" dirty="0">
                <a:solidFill>
                  <a:schemeClr val="tx1"/>
                </a:solidFill>
              </a:rPr>
              <a:t> Volt DB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412260-7A08-4530-8DEF-4BEFC18B1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182" y="162790"/>
            <a:ext cx="4551218" cy="581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18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40424294-413A-4F66-8182-430C392244A4}"/>
              </a:ext>
            </a:extLst>
          </p:cNvPr>
          <p:cNvSpPr txBox="1">
            <a:spLocks/>
          </p:cNvSpPr>
          <p:nvPr/>
        </p:nvSpPr>
        <p:spPr>
          <a:xfrm>
            <a:off x="2473427" y="5818602"/>
            <a:ext cx="6288260" cy="947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>
                <a:solidFill>
                  <a:schemeClr val="tx1"/>
                </a:solidFill>
              </a:rPr>
              <a:t>Architektura</a:t>
            </a:r>
            <a:r>
              <a:rPr lang="en-US" dirty="0">
                <a:solidFill>
                  <a:schemeClr val="tx1"/>
                </a:solidFill>
              </a:rPr>
              <a:t> Volt DB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412260-7A08-4530-8DEF-4BEFC18B1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182" y="162790"/>
            <a:ext cx="4551218" cy="581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60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40424294-413A-4F66-8182-430C392244A4}"/>
              </a:ext>
            </a:extLst>
          </p:cNvPr>
          <p:cNvSpPr txBox="1">
            <a:spLocks/>
          </p:cNvSpPr>
          <p:nvPr/>
        </p:nvSpPr>
        <p:spPr>
          <a:xfrm>
            <a:off x="2473427" y="5818602"/>
            <a:ext cx="6288260" cy="947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>
                <a:solidFill>
                  <a:schemeClr val="tx1"/>
                </a:solidFill>
              </a:rPr>
              <a:t>Architektura</a:t>
            </a:r>
            <a:r>
              <a:rPr lang="en-US" dirty="0">
                <a:solidFill>
                  <a:schemeClr val="tx1"/>
                </a:solidFill>
              </a:rPr>
              <a:t> “</a:t>
            </a:r>
            <a:r>
              <a:rPr lang="en-US" dirty="0" err="1">
                <a:solidFill>
                  <a:schemeClr val="tx1"/>
                </a:solidFill>
              </a:rPr>
              <a:t>pamięciowa</a:t>
            </a:r>
            <a:r>
              <a:rPr lang="en-US" dirty="0">
                <a:solidFill>
                  <a:schemeClr val="tx1"/>
                </a:solidFill>
              </a:rPr>
              <a:t>” Oracle 12c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413D5B-D49A-43F7-876F-CE1BE9B7C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545" y="324571"/>
            <a:ext cx="624840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742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0FE681-1E05-478A-89DC-5F7AB37CF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D2AAA09-A58B-4A54-AB98-F5B95CB1A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3747111" cy="4892040"/>
          </a:xfrm>
        </p:spPr>
        <p:txBody>
          <a:bodyPr>
            <a:normAutofit/>
          </a:bodyPr>
          <a:lstStyle/>
          <a:p>
            <a:pPr algn="r"/>
            <a:r>
              <a:rPr lang="pl-PL" sz="3300" dirty="0"/>
              <a:t>Modele Baz Danych </a:t>
            </a:r>
            <a:r>
              <a:rPr lang="pl-PL" sz="3300" dirty="0" err="1"/>
              <a:t>NoSQL</a:t>
            </a:r>
            <a:endParaRPr lang="pl-PL" sz="33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2F21DC-5F0E-42CF-B89C-C1E25E175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783" y="1532373"/>
            <a:ext cx="0" cy="3198892"/>
          </a:xfrm>
          <a:prstGeom prst="line">
            <a:avLst/>
          </a:prstGeom>
          <a:ln w="1905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3C306EB-35E3-493E-8CCD-8CDFE9B54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962" y="685799"/>
            <a:ext cx="6288260" cy="4892040"/>
          </a:xfrm>
        </p:spPr>
        <p:txBody>
          <a:bodyPr>
            <a:normAutofit/>
          </a:bodyPr>
          <a:lstStyle/>
          <a:p>
            <a:r>
              <a:rPr lang="pl-PL" sz="2000" dirty="0">
                <a:solidFill>
                  <a:schemeClr val="tx1"/>
                </a:solidFill>
              </a:rPr>
              <a:t>Model klucz wartość</a:t>
            </a:r>
          </a:p>
          <a:p>
            <a:r>
              <a:rPr lang="pl-PL" dirty="0">
                <a:solidFill>
                  <a:schemeClr val="tx1"/>
                </a:solidFill>
              </a:rPr>
              <a:t>Model dokumentowy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pl-PL" sz="2000" dirty="0">
                <a:solidFill>
                  <a:schemeClr val="tx1"/>
                </a:solidFill>
              </a:rPr>
              <a:t>Model grafowy</a:t>
            </a:r>
            <a:endParaRPr lang="pl-PL" dirty="0">
              <a:solidFill>
                <a:schemeClr val="tx1"/>
              </a:solidFill>
            </a:endParaRPr>
          </a:p>
          <a:p>
            <a:r>
              <a:rPr lang="pl-PL" dirty="0">
                <a:solidFill>
                  <a:schemeClr val="tx1"/>
                </a:solidFill>
              </a:rPr>
              <a:t>Model kolumnowy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rgbClr val="FFC000"/>
                </a:solidFill>
              </a:rPr>
              <a:t>Pamięciowe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bazy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danych</a:t>
            </a:r>
            <a:r>
              <a:rPr lang="en-US" dirty="0">
                <a:solidFill>
                  <a:srgbClr val="FFC000"/>
                </a:solidFill>
              </a:rPr>
              <a:t> ***</a:t>
            </a:r>
            <a:endParaRPr lang="pl-PL" sz="2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391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42B145A-8957-4D18-9681-4EC99E56D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754" y="628617"/>
            <a:ext cx="6368858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MODEL KLUCZ-WARTOŚĆ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BA63F47-28DD-4975-9662-635666F4F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845" y="3843868"/>
            <a:ext cx="5233180" cy="15647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100" dirty="0">
                <a:solidFill>
                  <a:schemeClr val="tx1"/>
                </a:solidFill>
              </a:rPr>
              <a:t>RIAK, Dynamo DB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B673A1-CDEE-4909-8733-321F61FA8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51" y="1227133"/>
            <a:ext cx="4089862" cy="1552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1756D5-1341-4BFC-A3BA-60BEFF2D929C}"/>
              </a:ext>
            </a:extLst>
          </p:cNvPr>
          <p:cNvSpPr/>
          <p:nvPr/>
        </p:nvSpPr>
        <p:spPr>
          <a:xfrm>
            <a:off x="399012" y="3090105"/>
            <a:ext cx="4181301" cy="15526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EC5B97-BC79-4A6C-A252-B424546E6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139" y="3353837"/>
            <a:ext cx="3497046" cy="98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55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7ABAFC0-E8E8-4791-A02B-30137780FD04}"/>
              </a:ext>
            </a:extLst>
          </p:cNvPr>
          <p:cNvSpPr/>
          <p:nvPr/>
        </p:nvSpPr>
        <p:spPr>
          <a:xfrm>
            <a:off x="403225" y="3343313"/>
            <a:ext cx="5912812" cy="32077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40424294-413A-4F66-8182-430C392244A4}"/>
              </a:ext>
            </a:extLst>
          </p:cNvPr>
          <p:cNvSpPr txBox="1">
            <a:spLocks/>
          </p:cNvSpPr>
          <p:nvPr/>
        </p:nvSpPr>
        <p:spPr>
          <a:xfrm>
            <a:off x="7853241" y="344593"/>
            <a:ext cx="6288260" cy="4892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5948371-166E-403D-AF4F-743F4A5AA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5229" y="858315"/>
            <a:ext cx="2857500" cy="19335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1712F4-2765-42D5-A64B-CE596568E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515" y="306892"/>
            <a:ext cx="6648450" cy="3638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B44744-F00F-467F-AD9F-5CFB939BE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96" y="3430207"/>
            <a:ext cx="4989253" cy="303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69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CED27F0-5DAA-4AD5-8594-59BF56DBAB05}"/>
              </a:ext>
            </a:extLst>
          </p:cNvPr>
          <p:cNvSpPr/>
          <p:nvPr/>
        </p:nvSpPr>
        <p:spPr>
          <a:xfrm>
            <a:off x="546882" y="4048563"/>
            <a:ext cx="4118254" cy="1122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40B5FB-BD5D-48A6-BAAF-74E519747EF2}"/>
              </a:ext>
            </a:extLst>
          </p:cNvPr>
          <p:cNvSpPr/>
          <p:nvPr/>
        </p:nvSpPr>
        <p:spPr>
          <a:xfrm>
            <a:off x="601527" y="2443009"/>
            <a:ext cx="4118254" cy="1122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109093-59E6-4A9E-B17A-6A6F8398F1ED}"/>
              </a:ext>
            </a:extLst>
          </p:cNvPr>
          <p:cNvSpPr/>
          <p:nvPr/>
        </p:nvSpPr>
        <p:spPr>
          <a:xfrm>
            <a:off x="614266" y="765432"/>
            <a:ext cx="4105937" cy="1122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42B145A-8957-4D18-9681-4EC99E56D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754" y="628617"/>
            <a:ext cx="6368858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MODEL DOKUMENTOWY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BA63F47-28DD-4975-9662-635666F4F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845" y="3843868"/>
            <a:ext cx="5233180" cy="15647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100" dirty="0" err="1">
                <a:solidFill>
                  <a:schemeClr val="tx1"/>
                </a:solidFill>
              </a:rPr>
              <a:t>mongoDB</a:t>
            </a:r>
            <a:r>
              <a:rPr lang="en-US" sz="2100" dirty="0">
                <a:solidFill>
                  <a:schemeClr val="tx1"/>
                </a:solidFill>
              </a:rPr>
              <a:t>, </a:t>
            </a:r>
            <a:r>
              <a:rPr lang="en-US" sz="2100" dirty="0" err="1">
                <a:solidFill>
                  <a:schemeClr val="tx1"/>
                </a:solidFill>
              </a:rPr>
              <a:t>CouchBase</a:t>
            </a:r>
            <a:r>
              <a:rPr lang="en-US" sz="2100" dirty="0">
                <a:solidFill>
                  <a:schemeClr val="tx1"/>
                </a:solidFill>
              </a:rPr>
              <a:t>, </a:t>
            </a:r>
            <a:r>
              <a:rPr lang="en-US" sz="2100" dirty="0" err="1">
                <a:solidFill>
                  <a:schemeClr val="tx1"/>
                </a:solidFill>
              </a:rPr>
              <a:t>Membase</a:t>
            </a:r>
            <a:endParaRPr lang="en-US" sz="2100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F300F7-70E2-466B-8FF7-5331B6E0B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27" y="4116542"/>
            <a:ext cx="4008967" cy="9862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3488D4-E2A8-4C98-A303-E5AABF9DD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933" y="881190"/>
            <a:ext cx="3598285" cy="8907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E57195-A8B5-4C5D-95C7-A7423CCE2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882" y="2274092"/>
            <a:ext cx="4008005" cy="146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76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CA0FC8C-04C8-421F-8332-3537A05FE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621366"/>
            <a:ext cx="8534400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>
                <a:solidFill>
                  <a:schemeClr val="tx1"/>
                </a:solidFill>
              </a:rPr>
              <a:t>„</a:t>
            </a:r>
            <a:r>
              <a:rPr lang="en-US" i="1" dirty="0" err="1">
                <a:solidFill>
                  <a:schemeClr val="tx1"/>
                </a:solidFill>
              </a:rPr>
              <a:t>Relacyjna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baza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danych</a:t>
            </a:r>
            <a:r>
              <a:rPr lang="en-US" i="1" dirty="0">
                <a:solidFill>
                  <a:schemeClr val="tx1"/>
                </a:solidFill>
              </a:rPr>
              <a:t> jest jak </a:t>
            </a:r>
            <a:r>
              <a:rPr lang="en-US" i="1" dirty="0" err="1">
                <a:solidFill>
                  <a:schemeClr val="tx1"/>
                </a:solidFill>
              </a:rPr>
              <a:t>garaż</a:t>
            </a:r>
            <a:r>
              <a:rPr lang="en-US" i="1" dirty="0">
                <a:solidFill>
                  <a:schemeClr val="tx1"/>
                </a:solidFill>
              </a:rPr>
              <a:t>, </a:t>
            </a:r>
            <a:r>
              <a:rPr lang="en-US" i="1" dirty="0" err="1">
                <a:solidFill>
                  <a:schemeClr val="tx1"/>
                </a:solidFill>
              </a:rPr>
              <a:t>który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zmusza</a:t>
            </a:r>
            <a:r>
              <a:rPr lang="en-US" i="1" dirty="0">
                <a:solidFill>
                  <a:schemeClr val="tx1"/>
                </a:solidFill>
              </a:rPr>
              <a:t> do </a:t>
            </a:r>
            <a:r>
              <a:rPr lang="en-US" i="1" dirty="0" err="1">
                <a:solidFill>
                  <a:schemeClr val="tx1"/>
                </a:solidFill>
              </a:rPr>
              <a:t>rozłożenia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samochodu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na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części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i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przechowywania</a:t>
            </a:r>
            <a:r>
              <a:rPr lang="en-US" i="1" dirty="0">
                <a:solidFill>
                  <a:schemeClr val="tx1"/>
                </a:solidFill>
              </a:rPr>
              <a:t> ich w </a:t>
            </a:r>
            <a:r>
              <a:rPr lang="en-US" i="1" dirty="0" err="1">
                <a:solidFill>
                  <a:schemeClr val="tx1"/>
                </a:solidFill>
              </a:rPr>
              <a:t>małych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szufladkach</a:t>
            </a:r>
            <a:r>
              <a:rPr lang="pl-PL" i="1" dirty="0">
                <a:solidFill>
                  <a:schemeClr val="tx1"/>
                </a:solidFill>
              </a:rPr>
              <a:t>.”</a:t>
            </a:r>
            <a:endParaRPr lang="en-US" i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l-PL" i="1" dirty="0">
                <a:solidFill>
                  <a:schemeClr val="tx1"/>
                </a:solidFill>
              </a:rPr>
              <a:t>„</a:t>
            </a:r>
            <a:r>
              <a:rPr lang="en-US" i="1" dirty="0" err="1">
                <a:solidFill>
                  <a:schemeClr val="tx1"/>
                </a:solidFill>
              </a:rPr>
              <a:t>Obiektowa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baza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danych</a:t>
            </a:r>
            <a:r>
              <a:rPr lang="en-US" i="1" dirty="0">
                <a:solidFill>
                  <a:schemeClr val="tx1"/>
                </a:solidFill>
              </a:rPr>
              <a:t> jest jak </a:t>
            </a:r>
            <a:r>
              <a:rPr lang="en-US" i="1" dirty="0" err="1">
                <a:solidFill>
                  <a:schemeClr val="tx1"/>
                </a:solidFill>
              </a:rPr>
              <a:t>szafa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wymagająca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powieszenia</a:t>
            </a:r>
            <a:r>
              <a:rPr lang="en-US" i="1" dirty="0">
                <a:solidFill>
                  <a:schemeClr val="tx1"/>
                </a:solidFill>
              </a:rPr>
              <a:t> w </a:t>
            </a:r>
            <a:r>
              <a:rPr lang="en-US" i="1" dirty="0" err="1">
                <a:solidFill>
                  <a:schemeClr val="tx1"/>
                </a:solidFill>
              </a:rPr>
              <a:t>niej</a:t>
            </a:r>
            <a:r>
              <a:rPr lang="en-US" i="1" dirty="0">
                <a:solidFill>
                  <a:schemeClr val="tx1"/>
                </a:solidFill>
              </a:rPr>
              <a:t> garniture </a:t>
            </a:r>
            <a:r>
              <a:rPr lang="en-US" i="1" dirty="0" err="1">
                <a:solidFill>
                  <a:schemeClr val="tx1"/>
                </a:solidFill>
              </a:rPr>
              <a:t>razem</a:t>
            </a:r>
            <a:r>
              <a:rPr lang="en-US" i="1" dirty="0">
                <a:solidFill>
                  <a:schemeClr val="tx1"/>
                </a:solidFill>
              </a:rPr>
              <a:t> z </a:t>
            </a:r>
            <a:r>
              <a:rPr lang="en-US" i="1" dirty="0" err="1">
                <a:solidFill>
                  <a:schemeClr val="tx1"/>
                </a:solidFill>
              </a:rPr>
              <a:t>krawatem</a:t>
            </a:r>
            <a:r>
              <a:rPr lang="en-US" i="1" dirty="0">
                <a:solidFill>
                  <a:schemeClr val="tx1"/>
                </a:solidFill>
              </a:rPr>
              <a:t>, </a:t>
            </a:r>
            <a:r>
              <a:rPr lang="en-US" i="1" dirty="0" err="1">
                <a:solidFill>
                  <a:schemeClr val="tx1"/>
                </a:solidFill>
              </a:rPr>
              <a:t>bielizną</a:t>
            </a:r>
            <a:r>
              <a:rPr lang="en-US" i="1" dirty="0">
                <a:solidFill>
                  <a:schemeClr val="tx1"/>
                </a:solidFill>
              </a:rPr>
              <a:t>, </a:t>
            </a:r>
            <a:r>
              <a:rPr lang="en-US" i="1" dirty="0" err="1">
                <a:solidFill>
                  <a:schemeClr val="tx1"/>
                </a:solidFill>
              </a:rPr>
              <a:t>paskiem</a:t>
            </a:r>
            <a:r>
              <a:rPr lang="en-US" i="1" dirty="0">
                <a:solidFill>
                  <a:schemeClr val="tx1"/>
                </a:solidFill>
              </a:rPr>
              <a:t>, </a:t>
            </a:r>
            <a:r>
              <a:rPr lang="en-US" i="1" dirty="0" err="1">
                <a:solidFill>
                  <a:schemeClr val="tx1"/>
                </a:solidFill>
              </a:rPr>
              <a:t>skarpetami</a:t>
            </a:r>
            <a:r>
              <a:rPr lang="en-US" i="1" dirty="0">
                <a:solidFill>
                  <a:schemeClr val="tx1"/>
                </a:solidFill>
              </a:rPr>
              <a:t> I </a:t>
            </a:r>
            <a:r>
              <a:rPr lang="en-US" i="1" dirty="0" err="1">
                <a:solidFill>
                  <a:schemeClr val="tx1"/>
                </a:solidFill>
              </a:rPr>
              <a:t>butami</a:t>
            </a:r>
            <a:r>
              <a:rPr lang="pl-PL" i="1" dirty="0">
                <a:solidFill>
                  <a:schemeClr val="tx1"/>
                </a:solidFill>
              </a:rPr>
              <a:t>”</a:t>
            </a:r>
          </a:p>
          <a:p>
            <a:pPr marL="0" indent="0">
              <a:buNone/>
            </a:pPr>
            <a:r>
              <a:rPr lang="pl-PL" dirty="0"/>
              <a:t>	</a:t>
            </a:r>
            <a:r>
              <a:rPr lang="en-US" dirty="0" err="1">
                <a:solidFill>
                  <a:schemeClr val="tx1"/>
                </a:solidFill>
              </a:rPr>
              <a:t>Dawid</a:t>
            </a:r>
            <a:r>
              <a:rPr lang="en-US" dirty="0">
                <a:solidFill>
                  <a:schemeClr val="tx1"/>
                </a:solidFill>
              </a:rPr>
              <a:t> Ensor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33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40424294-413A-4F66-8182-430C392244A4}"/>
              </a:ext>
            </a:extLst>
          </p:cNvPr>
          <p:cNvSpPr txBox="1">
            <a:spLocks/>
          </p:cNvSpPr>
          <p:nvPr/>
        </p:nvSpPr>
        <p:spPr>
          <a:xfrm>
            <a:off x="7853241" y="344593"/>
            <a:ext cx="6288260" cy="4892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14E1BC-17D6-4DB1-B2F8-F1E950A74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99" y="201038"/>
            <a:ext cx="4436533" cy="614155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8C2CB6-8CB1-4D66-AAD9-7F9C6D8D6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0612" y="982979"/>
            <a:ext cx="8534400" cy="361526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ARCHITEKTURA BAZY DANYCH XML</a:t>
            </a:r>
          </a:p>
        </p:txBody>
      </p:sp>
    </p:spTree>
    <p:extLst>
      <p:ext uri="{BB962C8B-B14F-4D97-AF65-F5344CB8AC3E}">
        <p14:creationId xmlns:p14="http://schemas.microsoft.com/office/powerpoint/2010/main" val="3715883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CA0FC8C-04C8-421F-8332-3537A05FE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621366"/>
            <a:ext cx="8534400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i="1" dirty="0">
                <a:solidFill>
                  <a:schemeClr val="tx1"/>
                </a:solidFill>
              </a:rPr>
              <a:t>„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D1C8D1-C914-4FBC-9553-C1456CF69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432" y="573665"/>
            <a:ext cx="7909098" cy="5051812"/>
          </a:xfrm>
          <a:prstGeom prst="rect">
            <a:avLst/>
          </a:prstGeom>
        </p:spPr>
      </p:pic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40424294-413A-4F66-8182-430C392244A4}"/>
              </a:ext>
            </a:extLst>
          </p:cNvPr>
          <p:cNvSpPr txBox="1">
            <a:spLocks/>
          </p:cNvSpPr>
          <p:nvPr/>
        </p:nvSpPr>
        <p:spPr>
          <a:xfrm>
            <a:off x="4661308" y="3758429"/>
            <a:ext cx="6288260" cy="4892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XML vs JSON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681169"/>
      </p:ext>
    </p:extLst>
  </p:cSld>
  <p:clrMapOvr>
    <a:masterClrMapping/>
  </p:clrMapOvr>
</p:sld>
</file>

<file path=ppt/theme/theme1.xml><?xml version="1.0" encoding="utf-8"?>
<a:theme xmlns:a="http://schemas.openxmlformats.org/drawingml/2006/main" name="Wycinek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3124</TotalTime>
  <Words>253</Words>
  <Application>Microsoft Office PowerPoint</Application>
  <PresentationFormat>Widescreen</PresentationFormat>
  <Paragraphs>55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Calibri</vt:lpstr>
      <vt:lpstr>Century Gothic</vt:lpstr>
      <vt:lpstr>Wingdings 3</vt:lpstr>
      <vt:lpstr>Wycinek</vt:lpstr>
      <vt:lpstr>Bazy Danych i big data</vt:lpstr>
      <vt:lpstr>Słowniczek Pojęć</vt:lpstr>
      <vt:lpstr>Modele Baz Danych NoSQL</vt:lpstr>
      <vt:lpstr>MODEL KLUCZ-WARTOŚĆ</vt:lpstr>
      <vt:lpstr>PowerPoint Presentation</vt:lpstr>
      <vt:lpstr>MODEL DOKUMENTOWY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GRAFOWY</vt:lpstr>
      <vt:lpstr>PowerPoint Presentation</vt:lpstr>
      <vt:lpstr>PowerPoint Presentation</vt:lpstr>
      <vt:lpstr>PowerPoint Presentation</vt:lpstr>
      <vt:lpstr>MODEL KOLUMNOWY</vt:lpstr>
      <vt:lpstr>PowerPoint Presentation</vt:lpstr>
      <vt:lpstr>PowerPoint Presentation</vt:lpstr>
      <vt:lpstr>PowerPoint Presentation</vt:lpstr>
      <vt:lpstr>PowerPoint Presentation</vt:lpstr>
      <vt:lpstr>PAMIĘCIOWE BAZY DANYCH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Bazy Danych i big data</dc:title>
  <dc:creator>Bartłomiej Parowicz</dc:creator>
  <cp:lastModifiedBy>Buczek, Aleksander (ext)</cp:lastModifiedBy>
  <cp:revision>27</cp:revision>
  <dcterms:created xsi:type="dcterms:W3CDTF">2019-10-25T17:17:12Z</dcterms:created>
  <dcterms:modified xsi:type="dcterms:W3CDTF">2022-01-23T13:45:50Z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463cba9-5f6c-478d-9329-7b2295e4e8ed_Enabled">
    <vt:lpwstr>true</vt:lpwstr>
  </property>
  <property fmtid="{D5CDD505-2E9C-101B-9397-08002B2CF9AE}" pid="3" name="MSIP_Label_e463cba9-5f6c-478d-9329-7b2295e4e8ed_SetDate">
    <vt:lpwstr>2022-01-21T13:59:43Z</vt:lpwstr>
  </property>
  <property fmtid="{D5CDD505-2E9C-101B-9397-08002B2CF9AE}" pid="4" name="MSIP_Label_e463cba9-5f6c-478d-9329-7b2295e4e8ed_Method">
    <vt:lpwstr>Standard</vt:lpwstr>
  </property>
  <property fmtid="{D5CDD505-2E9C-101B-9397-08002B2CF9AE}" pid="5" name="MSIP_Label_e463cba9-5f6c-478d-9329-7b2295e4e8ed_Name">
    <vt:lpwstr>All Employees_2</vt:lpwstr>
  </property>
  <property fmtid="{D5CDD505-2E9C-101B-9397-08002B2CF9AE}" pid="6" name="MSIP_Label_e463cba9-5f6c-478d-9329-7b2295e4e8ed_SiteId">
    <vt:lpwstr>33440fc6-b7c7-412c-bb73-0e70b0198d5a</vt:lpwstr>
  </property>
  <property fmtid="{D5CDD505-2E9C-101B-9397-08002B2CF9AE}" pid="7" name="MSIP_Label_e463cba9-5f6c-478d-9329-7b2295e4e8ed_ActionId">
    <vt:lpwstr>8a54986f-119c-466d-9cc4-d5be37ecc4d0</vt:lpwstr>
  </property>
  <property fmtid="{D5CDD505-2E9C-101B-9397-08002B2CF9AE}" pid="8" name="MSIP_Label_e463cba9-5f6c-478d-9329-7b2295e4e8ed_ContentBits">
    <vt:lpwstr>0</vt:lpwstr>
  </property>
</Properties>
</file>